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47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47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45.xml.rels" ContentType="application/vnd.openxmlformats-package.relationships+xml"/>
  <Override PartName="/ppt/slides/_rels/slide46.xml.rels" ContentType="application/vnd.openxmlformats-package.relationships+xml"/>
  <Override PartName="/ppt/slides/_rels/slide47.xml.rels" ContentType="application/vnd.openxmlformats-package.relationships+xml"/>
  <Override PartName="/ppt/slides/_rels/slide48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jpeg" ContentType="image/jpeg"/>
  <Override PartName="/ppt/media/image20.jpeg" ContentType="image/jpeg"/>
  <Override PartName="/ppt/media/image21.jpeg" ContentType="image/jpe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D04E1663-1D00-4E6D-90A6-79EE987D15A6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C7EF5B4-EF98-4EC4-9EF2-F2D7012F7BE0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7254E3B-ACCD-4CF3-82E0-F2833E164BE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64B0E21-47BF-4020-85F5-60CFA3EBC70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3A0FCB2-7743-4D45-BF53-40ABB2A474F0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1CD3B17-D8DD-4621-9E84-27A442AB4DB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44F374-3C3E-43A9-878A-A5F4AC302D01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0DCAD9-5C60-4F95-A595-2557AECDE338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FA81B6-CCDD-40F5-B463-754B40DA5054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79045C-5F32-4CB5-8F5F-618A3A8D6EFE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A0FC99-E2EE-4151-8FEE-B22A9164829F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9AF33E-1344-4F46-AC0C-0264D271B79B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4CFCD4-7BBC-49C0-9A1B-2B2BF1897104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027949-351B-4B03-843D-F53B3CE7F15A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CF07B7-0345-4E4F-9264-73D2A01E2A3C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D86CDA-32B0-47A1-8BBD-CE830F51E252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F7608B-5074-4799-A3FE-DB541495F016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DE3DCB-ABF2-4F12-89E5-8BD16D79F3A4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380BF1A-9A4C-4583-81B1-12A480CF88F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308F830-5654-45ED-A07A-8CC8B8C3EEC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536EBB6-6EB3-47BE-9943-D761D38C952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F93BAD4-0C17-4BC1-975C-C9F83110DAA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149B927-8543-47B0-AAE7-39748E1C82F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BCD6446-2766-47BE-92B2-537558860A0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B2ACCC1-405C-4210-8A5B-262450B2104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CD2A706-92F6-41E1-905B-3E4D6451194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963968C-10D4-4885-A0D4-E7AFA3867EC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5298F61-E76D-4B6B-B74C-11C08FA05D9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6C2C67E-F2B9-4A65-A195-03D9A6E49D6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1161AD3-4842-402D-B440-44A31257A64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4337BBE-7D8F-48AB-BA92-23C7BE1629B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ftr" idx="3"/>
          </p:nvPr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Num" idx="4"/>
          </p:nvPr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5511BE4-8295-4831-9208-87EA68C806E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5"/>
          </p:nvPr>
        </p:nvSpPr>
        <p:spPr>
          <a:xfrm>
            <a:off x="838080" y="6356520"/>
            <a:ext cx="27417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Tyronnosaurus/data-science-capstone-coursera/blob/master/2%20-%20Data%20collection%20(Webscrapping)/jupyter-labs-webscraping.ipynb" TargetMode="External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hyperlink" Target="https://github.com/Tyronnosaurus/data-science-capstone-coursera/blob/master/3%20-%20Data%20wrangling/labs-jupyter-spacex-Data%20wrangling.ipynb" TargetMode="External"/><Relationship Id="rId9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hyperlink" Target="https://github.com/Tyronnosaurus/data-science-capstone-coursera/blob/master/5%20-%20EDA%2C%20Exploring%20and%20Preparing&#160;Data/jupyter-labs-eda-dataviz.ipynb" TargetMode="External"/><Relationship Id="rId6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Tyronnosaurus/data-science-capstone-coursera/tree/master/4%20-%20EDA%20SQL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hyperlink" Target="https://github.com/Tyronnosaurus/data-science-capstone-coursera/blob/master/6%20-%20Launch%20Sites%20Locations%20Analysis%20with%20Folium/lab_jupyter_launch_site_location.ipynb" TargetMode="External"/><Relationship Id="rId6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Tyronnosaurus/data-science-capstone-coursera/blob/master/6%20-%20Launch%20Sites%20Locations%20Analysis%20with%20Folium/lab_jupyter_launch_site_location.ipynb" TargetMode="External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Tyronnosaurus/data-science-capstone-coursera/blob/master/6%20-%20Launch%20Sites%20Locations%20Analysis%20with%20Folium/lab_jupyter_launch_site_location.ipynb" TargetMode="External"/><Relationship Id="rId3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Tyronnosaurus/data-science-capstone-coursera/blob/master/1%20-%20Data%20collection%20(API)/jupyter-labs-spacex-data-collection-api.ipynb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31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Eduard Tiron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12-02-2023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2760" cy="6278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0840" cy="381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from past launches is also publically available on Wikipedia.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It is presented in tables intended for human reading, but we can extract the data with Python’s library BeautifulSoup.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 u="sng">
                <a:solidFill>
                  <a:schemeClr val="accent3">
                    <a:lumMod val="25000"/>
                  </a:schemeClr>
                </a:solidFill>
                <a:uFillTx/>
                <a:latin typeface="Abadi"/>
                <a:hlinkClick r:id="rId2"/>
              </a:rPr>
              <a:t>Click here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 to see the relevant Jupyter notebook hosted on GitHub.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endParaRPr b="0" lang="en-US" sz="4000" spc="-1" strike="noStrike">
              <a:solidFill>
                <a:srgbClr val="1c7ddb"/>
              </a:solidFill>
              <a:latin typeface="Abadi"/>
              <a:ea typeface="IBM Plex Mono SemiBold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922320" y="69120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Webscraping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8001000" y="1600200"/>
            <a:ext cx="2285280" cy="114228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Download the Falcon 9 Wikipedia page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8001000" y="4800600"/>
            <a:ext cx="2285280" cy="114228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Extact the relevant data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"/>
          <p:cNvSpPr/>
          <p:nvPr/>
        </p:nvSpPr>
        <p:spPr>
          <a:xfrm>
            <a:off x="8001000" y="3200400"/>
            <a:ext cx="2285280" cy="114228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Parse the html to identify the tables with data about past lauches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9144000" y="2743200"/>
            <a:ext cx="360" cy="4572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360000" bIns="360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8" name=""/>
          <p:cNvSpPr/>
          <p:nvPr/>
        </p:nvSpPr>
        <p:spPr>
          <a:xfrm>
            <a:off x="9144000" y="4343400"/>
            <a:ext cx="360" cy="4572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360000" bIns="360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86ED9E-DBC3-45BB-8604-C2F6DCBE7158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914400" y="1492200"/>
            <a:ext cx="8472600" cy="85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In the raw dataset, the ‘success’ value is mixed with other information: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0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True Ocean, True RTLS, True ASDS means the mission was successful.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3600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False Ocean, False RTLS, False ASDS means the mission was a failure.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"/>
          <p:cNvSpPr/>
          <p:nvPr/>
        </p:nvSpPr>
        <p:spPr>
          <a:xfrm>
            <a:off x="914400" y="2489760"/>
            <a:ext cx="8545680" cy="60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We need to extract the True/False string into a categorical variables where 1 means the mission has been successful and 0 means the mission was a failure.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2" name="" descr=""/>
          <p:cNvPicPr/>
          <p:nvPr/>
        </p:nvPicPr>
        <p:blipFill>
          <a:blip r:embed="rId2"/>
          <a:srcRect l="0" t="0" r="0" b="7895"/>
          <a:stretch/>
        </p:blipFill>
        <p:spPr>
          <a:xfrm>
            <a:off x="895680" y="3277080"/>
            <a:ext cx="932760" cy="2665800"/>
          </a:xfrm>
          <a:prstGeom prst="rect">
            <a:avLst/>
          </a:prstGeom>
          <a:ln w="0">
            <a:noFill/>
          </a:ln>
        </p:spPr>
      </p:pic>
      <p:pic>
        <p:nvPicPr>
          <p:cNvPr id="203" name="" descr=""/>
          <p:cNvPicPr/>
          <p:nvPr/>
        </p:nvPicPr>
        <p:blipFill>
          <a:blip r:embed="rId3"/>
          <a:stretch/>
        </p:blipFill>
        <p:spPr>
          <a:xfrm>
            <a:off x="2063160" y="3286440"/>
            <a:ext cx="3101400" cy="1971000"/>
          </a:xfrm>
          <a:prstGeom prst="rect">
            <a:avLst/>
          </a:prstGeom>
          <a:ln w="0">
            <a:noFill/>
          </a:ln>
        </p:spPr>
      </p:pic>
      <p:pic>
        <p:nvPicPr>
          <p:cNvPr id="204" name="" descr=""/>
          <p:cNvPicPr/>
          <p:nvPr/>
        </p:nvPicPr>
        <p:blipFill>
          <a:blip r:embed="rId4"/>
          <a:stretch/>
        </p:blipFill>
        <p:spPr>
          <a:xfrm>
            <a:off x="5581800" y="3269520"/>
            <a:ext cx="4218840" cy="1001520"/>
          </a:xfrm>
          <a:prstGeom prst="rect">
            <a:avLst/>
          </a:prstGeom>
          <a:ln w="0">
            <a:noFill/>
          </a:ln>
        </p:spPr>
      </p:pic>
      <p:pic>
        <p:nvPicPr>
          <p:cNvPr id="205" name="" descr=""/>
          <p:cNvPicPr/>
          <p:nvPr/>
        </p:nvPicPr>
        <p:blipFill>
          <a:blip r:embed="rId5"/>
          <a:stretch/>
        </p:blipFill>
        <p:spPr>
          <a:xfrm>
            <a:off x="5509800" y="4716000"/>
            <a:ext cx="4800240" cy="535320"/>
          </a:xfrm>
          <a:prstGeom prst="rect">
            <a:avLst/>
          </a:prstGeom>
          <a:ln w="0">
            <a:noFill/>
          </a:ln>
        </p:spPr>
      </p:pic>
      <p:pic>
        <p:nvPicPr>
          <p:cNvPr id="206" name="" descr=""/>
          <p:cNvPicPr/>
          <p:nvPr/>
        </p:nvPicPr>
        <p:blipFill>
          <a:blip r:embed="rId6"/>
          <a:stretch/>
        </p:blipFill>
        <p:spPr>
          <a:xfrm>
            <a:off x="6445800" y="5715000"/>
            <a:ext cx="2104200" cy="456480"/>
          </a:xfrm>
          <a:prstGeom prst="rect">
            <a:avLst/>
          </a:prstGeom>
          <a:ln w="0">
            <a:noFill/>
          </a:ln>
        </p:spPr>
      </p:pic>
      <p:pic>
        <p:nvPicPr>
          <p:cNvPr id="207" name="" descr=""/>
          <p:cNvPicPr/>
          <p:nvPr/>
        </p:nvPicPr>
        <p:blipFill>
          <a:blip r:embed="rId7"/>
          <a:stretch/>
        </p:blipFill>
        <p:spPr>
          <a:xfrm>
            <a:off x="10791360" y="3267360"/>
            <a:ext cx="589680" cy="2447280"/>
          </a:xfrm>
          <a:prstGeom prst="rect">
            <a:avLst/>
          </a:prstGeom>
          <a:ln w="0">
            <a:noFill/>
          </a:ln>
        </p:spPr>
      </p:pic>
      <p:sp>
        <p:nvSpPr>
          <p:cNvPr id="208" name=""/>
          <p:cNvSpPr/>
          <p:nvPr/>
        </p:nvSpPr>
        <p:spPr>
          <a:xfrm flipV="1">
            <a:off x="5164920" y="3886200"/>
            <a:ext cx="416880" cy="2286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09" name=""/>
          <p:cNvSpPr/>
          <p:nvPr/>
        </p:nvSpPr>
        <p:spPr>
          <a:xfrm>
            <a:off x="7543800" y="4271400"/>
            <a:ext cx="360" cy="4446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180000" bIns="180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10" name=""/>
          <p:cNvSpPr/>
          <p:nvPr/>
        </p:nvSpPr>
        <p:spPr>
          <a:xfrm>
            <a:off x="7543800" y="5257800"/>
            <a:ext cx="360" cy="4572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180000" bIns="180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11" name=""/>
          <p:cNvSpPr/>
          <p:nvPr/>
        </p:nvSpPr>
        <p:spPr>
          <a:xfrm flipV="1">
            <a:off x="8550360" y="5486400"/>
            <a:ext cx="2193840" cy="4572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12" name=""/>
          <p:cNvSpPr/>
          <p:nvPr/>
        </p:nvSpPr>
        <p:spPr>
          <a:xfrm flipV="1">
            <a:off x="1828800" y="3886200"/>
            <a:ext cx="234360" cy="2286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13" name=""/>
          <p:cNvSpPr/>
          <p:nvPr/>
        </p:nvSpPr>
        <p:spPr>
          <a:xfrm>
            <a:off x="2514600" y="5999400"/>
            <a:ext cx="297144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563c1"/>
                </a:solidFill>
                <a:uFillTx/>
                <a:latin typeface="Arial"/>
                <a:hlinkClick r:id="rId8"/>
              </a:rPr>
              <a:t>Click here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to see the code.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F9A9FC-E48E-4BA8-9F84-BDDC659F3A51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732240" y="1600200"/>
            <a:ext cx="3610800" cy="272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Scatter Graphs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Microsoft YaHei"/>
              </a:rPr>
              <a:t>(shows relationship between variables to infer correlations)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Flight Number vs. Payload Mass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Flight Number vs. Launch Site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Payload vs. Launch Site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Orbit vs. Flight Number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Payload vs. Orbit Type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Orbit vs. Payload Mass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2"/>
          <a:stretch/>
        </p:blipFill>
        <p:spPr>
          <a:xfrm>
            <a:off x="457200" y="4572000"/>
            <a:ext cx="8201880" cy="160920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sp>
        <p:nvSpPr>
          <p:cNvPr id="217" name=""/>
          <p:cNvSpPr/>
          <p:nvPr/>
        </p:nvSpPr>
        <p:spPr>
          <a:xfrm>
            <a:off x="3200400" y="3657600"/>
            <a:ext cx="1143000" cy="9144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18" name=""/>
          <p:cNvSpPr/>
          <p:nvPr/>
        </p:nvSpPr>
        <p:spPr>
          <a:xfrm>
            <a:off x="6400800" y="1600200"/>
            <a:ext cx="2560680" cy="105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Bar Graph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Microsoft YaHei"/>
              </a:rPr>
              <a:t>(shows the relationship between numeric and categoric variables)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Success rate vs. Orbit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"/>
          <p:cNvSpPr/>
          <p:nvPr/>
        </p:nvSpPr>
        <p:spPr>
          <a:xfrm>
            <a:off x="5708160" y="2971800"/>
            <a:ext cx="2521080" cy="880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Line Graph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(shows trends)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Success rate vs. Year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0" name="" descr=""/>
          <p:cNvPicPr/>
          <p:nvPr/>
        </p:nvPicPr>
        <p:blipFill>
          <a:blip r:embed="rId3"/>
          <a:stretch/>
        </p:blipFill>
        <p:spPr>
          <a:xfrm>
            <a:off x="8915400" y="3886200"/>
            <a:ext cx="2291760" cy="183888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pic>
        <p:nvPicPr>
          <p:cNvPr id="221" name="" descr=""/>
          <p:cNvPicPr/>
          <p:nvPr/>
        </p:nvPicPr>
        <p:blipFill>
          <a:blip r:embed="rId4"/>
          <a:stretch/>
        </p:blipFill>
        <p:spPr>
          <a:xfrm>
            <a:off x="9372600" y="1677240"/>
            <a:ext cx="2144160" cy="198000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sp>
        <p:nvSpPr>
          <p:cNvPr id="222" name=""/>
          <p:cNvSpPr/>
          <p:nvPr/>
        </p:nvSpPr>
        <p:spPr>
          <a:xfrm>
            <a:off x="8961840" y="2514600"/>
            <a:ext cx="323640" cy="36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0" bIns="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23" name=""/>
          <p:cNvSpPr/>
          <p:nvPr/>
        </p:nvSpPr>
        <p:spPr>
          <a:xfrm>
            <a:off x="7772400" y="3852720"/>
            <a:ext cx="1143000" cy="49068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24" name=""/>
          <p:cNvSpPr/>
          <p:nvPr/>
        </p:nvSpPr>
        <p:spPr>
          <a:xfrm>
            <a:off x="9144000" y="5943600"/>
            <a:ext cx="15998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563c1"/>
                </a:solidFill>
                <a:uFillTx/>
                <a:latin typeface="Arial"/>
                <a:hlinkClick r:id="rId5"/>
              </a:rPr>
              <a:t>Click here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see the code.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66463C-0DA1-4D61-B708-03E7667B6200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762120" y="1371600"/>
            <a:ext cx="10667520" cy="444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Performed SQL queries: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Display the names of the unique launch sites in the space mission.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Display 5 records where launch sites begin with the string ‘CCA'.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Display the total payload mass carried by boosters launched by NASA (CRS).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Display average payload mass carried by booster version F9 v1.1.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List the date when the first successful landing outcome in ground pad was achieved.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List the names of the boosters which have success in drone ship and have payload mass greater than 4000 but less than 6000.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List the total number of successful and failure mission outcomes.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List the names of the booster versions which have carried the maximum payload mass.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List the failed landing outcomes in drone ship, their booster versions and launch site names for the months in year 2015.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•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Rank the count of landing outcomes (such as Failure at drone ship or Success at ground pad) between the date 2010-06-04 and 2017-03-20 in descending order.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"/>
          <p:cNvSpPr/>
          <p:nvPr/>
        </p:nvSpPr>
        <p:spPr>
          <a:xfrm>
            <a:off x="8458200" y="5813280"/>
            <a:ext cx="15998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563c1"/>
                </a:solidFill>
                <a:uFillTx/>
                <a:latin typeface="Arial"/>
                <a:hlinkClick r:id="rId2"/>
              </a:rPr>
              <a:t>Click here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see the code.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48200E-0F68-4CFD-AA06-EEC5E1906B07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685800" y="1600200"/>
            <a:ext cx="8229240" cy="300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Graphical entities used with Folium Maps: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Markers indicate points like launch sites.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Circles indicate highlighted areas around specific coordinates, like NASA Johnson Space Center.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Marker clusters indicates groups of events in each coordinate, like launches in a launch site.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Mouse position is used to show the coordinates of the location under the cursor.  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Lines and small numeric labels are used to indicate distances between two points.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0" name="" descr=""/>
          <p:cNvPicPr/>
          <p:nvPr/>
        </p:nvPicPr>
        <p:blipFill>
          <a:blip r:embed="rId2"/>
          <a:stretch/>
        </p:blipFill>
        <p:spPr>
          <a:xfrm>
            <a:off x="9144000" y="1714680"/>
            <a:ext cx="2102400" cy="217116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pic>
        <p:nvPicPr>
          <p:cNvPr id="231" name="" descr=""/>
          <p:cNvPicPr/>
          <p:nvPr/>
        </p:nvPicPr>
        <p:blipFill>
          <a:blip r:embed="rId3"/>
          <a:stretch/>
        </p:blipFill>
        <p:spPr>
          <a:xfrm>
            <a:off x="3429000" y="4800600"/>
            <a:ext cx="3200040" cy="138816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pic>
        <p:nvPicPr>
          <p:cNvPr id="232" name="" descr=""/>
          <p:cNvPicPr/>
          <p:nvPr/>
        </p:nvPicPr>
        <p:blipFill>
          <a:blip r:embed="rId4"/>
          <a:stretch/>
        </p:blipFill>
        <p:spPr>
          <a:xfrm>
            <a:off x="8925120" y="4867560"/>
            <a:ext cx="2047320" cy="618480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sp>
        <p:nvSpPr>
          <p:cNvPr id="233" name=""/>
          <p:cNvSpPr/>
          <p:nvPr/>
        </p:nvSpPr>
        <p:spPr>
          <a:xfrm>
            <a:off x="8686800" y="2057400"/>
            <a:ext cx="1600200" cy="6858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4" name=""/>
          <p:cNvSpPr/>
          <p:nvPr/>
        </p:nvSpPr>
        <p:spPr>
          <a:xfrm>
            <a:off x="8458200" y="2514600"/>
            <a:ext cx="1143000" cy="4572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5" name=""/>
          <p:cNvSpPr/>
          <p:nvPr/>
        </p:nvSpPr>
        <p:spPr>
          <a:xfrm flipH="1">
            <a:off x="4800600" y="4343400"/>
            <a:ext cx="228600" cy="9144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6" name=""/>
          <p:cNvSpPr/>
          <p:nvPr/>
        </p:nvSpPr>
        <p:spPr>
          <a:xfrm>
            <a:off x="8458200" y="3657600"/>
            <a:ext cx="1600200" cy="13716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7" name=""/>
          <p:cNvSpPr/>
          <p:nvPr/>
        </p:nvSpPr>
        <p:spPr>
          <a:xfrm>
            <a:off x="5257800" y="2057400"/>
            <a:ext cx="3429000" cy="36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0" bIns="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8" name=""/>
          <p:cNvSpPr/>
          <p:nvPr/>
        </p:nvSpPr>
        <p:spPr>
          <a:xfrm>
            <a:off x="914400" y="5715000"/>
            <a:ext cx="15998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563c1"/>
                </a:solidFill>
                <a:uFillTx/>
                <a:latin typeface="Arial"/>
                <a:hlinkClick r:id="rId5"/>
              </a:rPr>
              <a:t>Click here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see the code.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13358F-68F4-47C8-BAB4-41BE87A1006C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/>
          </p:nvPr>
        </p:nvSpPr>
        <p:spPr>
          <a:xfrm>
            <a:off x="771480" y="1600200"/>
            <a:ext cx="1065852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The final dashboard has the following components: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•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Dropdown: allows a user to select a launch site (or all of them).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•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Pie chart: shows the total success and the total failure for the selected launch site.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•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Rangeslider: allows a user to select a payload mass in a fixed range.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•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chart: shows the relationship between two variables, in particular Success vs Payload Mass.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"/>
          <p:cNvSpPr/>
          <p:nvPr/>
        </p:nvSpPr>
        <p:spPr>
          <a:xfrm>
            <a:off x="5029560" y="5570280"/>
            <a:ext cx="15998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563c1"/>
                </a:solidFill>
                <a:uFillTx/>
                <a:latin typeface="Arial"/>
                <a:hlinkClick r:id="rId2"/>
              </a:rPr>
              <a:t>Click here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see the code.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0ED05B-71F9-4CC5-AF23-1A3DCBA3D0A6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"/>
          <p:cNvSpPr/>
          <p:nvPr/>
        </p:nvSpPr>
        <p:spPr>
          <a:xfrm>
            <a:off x="4800960" y="5573520"/>
            <a:ext cx="15998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0563c1"/>
                </a:solidFill>
                <a:uFillTx/>
                <a:latin typeface="Arial"/>
                <a:hlinkClick r:id="rId2"/>
              </a:rPr>
              <a:t>Click here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to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see the code.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3D04A9-B4C2-430B-BD0C-5AD1B5699178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ontent Placeholder 2"/>
          <p:cNvSpPr/>
          <p:nvPr/>
        </p:nvSpPr>
        <p:spPr>
          <a:xfrm>
            <a:off x="840960" y="1807200"/>
            <a:ext cx="7067160" cy="162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Exploratory data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Interactive analytics demo in screenshots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Predictive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07660B-71F7-432B-9115-5C755FBA7D47}" type="slidenum">
              <a:t>17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Box 1"/>
          <p:cNvSpPr/>
          <p:nvPr/>
        </p:nvSpPr>
        <p:spPr>
          <a:xfrm>
            <a:off x="810720" y="252972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0840" cy="381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67D3A1-9648-4FEC-8CFE-6A81E2CCCA4A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5AD8E95-26D3-473C-AC6C-7695A99844C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5640" cy="331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Executive Summary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Introduction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Methodology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Conclusion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Appendix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Table of Contents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0840" cy="381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95AA66-163F-4928-A3BA-6ADDD968F0CC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0840" cy="381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D38535-FF11-4AD4-A7FB-7400DB4402BC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0840" cy="381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CE6C98-75F7-40F9-8D19-1A8151FE9055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0840" cy="381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D3E738-CDD7-47A2-BC8F-9BE29ED3A757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0840" cy="381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6C27E8-078C-4C49-A9A1-FF776308DCE8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D9DA53-34AC-4380-919A-863BFFBC49B2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FB58FD-7720-45EB-9107-E8110392F6E4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880869-5ACA-45AC-B8C0-872E07F7701E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1C133A-B22A-4A77-BFC0-7CAB012802C7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7C9191-429F-4BC2-A389-5CC720E94C52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529D574A-A5AF-4AEE-B462-5405130EEB3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1371600"/>
            <a:ext cx="4016520" cy="50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8000"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Summary of methodologies: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Data collection: API, Web Scraping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Data Wrangling, Exploratory Data Analysis (EDA) with Data Visualization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EDA with SQL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Interactive Map with Folium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Dashboards with Plotly Dash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Predictive Analysis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Content Placeholder 1"/>
          <p:cNvSpPr/>
          <p:nvPr/>
        </p:nvSpPr>
        <p:spPr>
          <a:xfrm>
            <a:off x="6269760" y="1371600"/>
            <a:ext cx="4016520" cy="50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Summary of all results: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Exploratory Data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Interactive maps and dashboard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Predictive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52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209BC3-4E57-40E5-A66E-43447D2D348F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70F158-20DC-4168-B61B-67A877FBFF9D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6B2ACE-76DD-4E9F-A599-08F747315225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4ADC77-5B3C-4B02-A32D-ABBE0A79FCD9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6B386D-D9B5-4CE1-A775-E6040ECAE94E}" type="slidenum">
              <a:t>34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Box 6"/>
          <p:cNvSpPr/>
          <p:nvPr/>
        </p:nvSpPr>
        <p:spPr>
          <a:xfrm>
            <a:off x="810720" y="252972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5649DA-BB63-4818-BFF2-BC80D1BE34BA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EF0C26-27BD-4EB9-9239-CE132E1EC16E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6440" cy="4313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28797B-EEE5-43E1-AF9F-E797AE9E354E}" type="slidenum">
              <a:t>38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extBox 1"/>
          <p:cNvSpPr/>
          <p:nvPr/>
        </p:nvSpPr>
        <p:spPr>
          <a:xfrm>
            <a:off x="810720" y="252972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3B144D05-84AB-4B7D-8106-6FF51B2BD6F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4" name="Title 1"/>
          <p:cNvSpPr/>
          <p:nvPr/>
        </p:nvSpPr>
        <p:spPr>
          <a:xfrm>
            <a:off x="828000" y="538560"/>
            <a:ext cx="105285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Content Placeholder 2"/>
          <p:cNvSpPr/>
          <p:nvPr/>
        </p:nvSpPr>
        <p:spPr>
          <a:xfrm>
            <a:off x="958680" y="2057400"/>
            <a:ext cx="10242000" cy="342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 this project we take the role of a rocket launching company, Space Y, trying to compete with space X. 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We need to predict the success of the second stage recovery in order to reduce costs.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We need to find the best launching location to increase the probability of a successful second stage recovery.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425C0C-0C41-4DEE-B00F-92FEB3CDD2BB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016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E78FEE-4D36-4166-8E86-D19B831EF8FD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3360" cy="434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2B224B-AF29-4204-9B3E-D9D088E1EF88}" type="slidenum">
              <a:t>42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1"/>
          <p:cNvSpPr/>
          <p:nvPr/>
        </p:nvSpPr>
        <p:spPr>
          <a:xfrm>
            <a:off x="810720" y="252972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4400" cy="381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7E4C4E-2EB3-4587-AE7C-38B27D65567A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6640" cy="381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6A6C70-1B30-4253-9CC6-17E1975257D3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256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54A558-D50B-41D9-88CB-FBDF1CD9F908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416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BCA251-CD1C-4B6C-85F1-D420D72A5401}" type="slidenum">
              <a:t>47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17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A8832BC-877C-4365-8FFF-926A77C02FF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7" name="TextBox 1"/>
          <p:cNvSpPr/>
          <p:nvPr/>
        </p:nvSpPr>
        <p:spPr>
          <a:xfrm>
            <a:off x="777960" y="281268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ontent Placeholder 2"/>
          <p:cNvSpPr/>
          <p:nvPr/>
        </p:nvSpPr>
        <p:spPr>
          <a:xfrm>
            <a:off x="868680" y="1600200"/>
            <a:ext cx="10103400" cy="41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28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Data collection methodology: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7" marL="1728000" indent="-216000">
              <a:lnSpc>
                <a:spcPct val="12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SpaceX API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lvl="7" marL="1728000" indent="-216000">
              <a:lnSpc>
                <a:spcPct val="12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Wikipedia (Webscraping): “List of Falcon 9 and Falcon Heavy launches” 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Performed data wrangling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7" marL="1728000" indent="-216000">
              <a:lnSpc>
                <a:spcPct val="12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Cleaned data.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lvl="7" marL="1728000" indent="-216000">
              <a:lnSpc>
                <a:spcPct val="12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Created a landing outcome label based on outcome data after summarizing and analyzing features.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3702C9-07C5-4915-9AB1-B24102C66A95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ntent Placeholder 3"/>
          <p:cNvSpPr/>
          <p:nvPr/>
        </p:nvSpPr>
        <p:spPr>
          <a:xfrm>
            <a:off x="868680" y="1600200"/>
            <a:ext cx="10103400" cy="388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28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Performed EDA using Python visualization libraries and SQL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Performed interactive visual analytics with Folium and Plotly Dash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Performed predictive analysis using many classification models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Selected best model based on prediction score on the testing set. 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Found optimal parameters of each model with with GridSearchCV.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Title 2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AB9BA5-2AA2-4264-97F6-45FC8C4E6BB9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416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6D6CA4-211E-4ED8-8C97-FEEF591BA0F2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/>
          </p:nvPr>
        </p:nvSpPr>
        <p:spPr>
          <a:xfrm>
            <a:off x="820800" y="1800360"/>
            <a:ext cx="4638960" cy="422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SpaceX offers a public API from where data about past launches can be requested for free.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 u="sng">
                <a:solidFill>
                  <a:srgbClr val="0563c1"/>
                </a:solidFill>
                <a:uFillTx/>
                <a:latin typeface="Abadi"/>
                <a:hlinkClick r:id="rId2"/>
              </a:rPr>
              <a:t>Click here</a:t>
            </a:r>
            <a:r>
              <a:rPr b="0" lang="en-US" sz="2200" spc="-1" strike="noStrike">
                <a:solidFill>
                  <a:srgbClr val="000000"/>
                </a:solidFill>
                <a:latin typeface="Abadi"/>
              </a:rPr>
              <a:t> to see the relevant Jupyter notebook hosted on GitHub.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Title 1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"/>
          <p:cNvSpPr/>
          <p:nvPr/>
        </p:nvSpPr>
        <p:spPr>
          <a:xfrm>
            <a:off x="8001000" y="1600200"/>
            <a:ext cx="2285280" cy="114228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Request API and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parse the SpaceX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launch data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"/>
          <p:cNvSpPr/>
          <p:nvPr/>
        </p:nvSpPr>
        <p:spPr>
          <a:xfrm>
            <a:off x="8001000" y="4800600"/>
            <a:ext cx="2285280" cy="114228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Deal with missing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values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8001000" y="3200400"/>
            <a:ext cx="2285280" cy="1142280"/>
          </a:xfrm>
          <a:prstGeom prst="rect">
            <a:avLst/>
          </a:prstGeom>
          <a:solidFill>
            <a:schemeClr val="accent1"/>
          </a:solidFill>
          <a:ln w="0">
            <a:solidFill>
              <a:srgbClr val="20386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Filter data to only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include Falcon 9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launches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"/>
          <p:cNvSpPr/>
          <p:nvPr/>
        </p:nvSpPr>
        <p:spPr>
          <a:xfrm>
            <a:off x="9144000" y="2743200"/>
            <a:ext cx="360" cy="4572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360000" bIns="360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0" name=""/>
          <p:cNvSpPr/>
          <p:nvPr/>
        </p:nvSpPr>
        <p:spPr>
          <a:xfrm>
            <a:off x="9144000" y="4343400"/>
            <a:ext cx="360" cy="4572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360000" bIns="360000" anchor="ctr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B888AD-E32E-48EB-B9CD-C59E24C15678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290</TotalTime>
  <Application>LibreOffice/7.4.2.3$Windows_X86_64 LibreOffice_project/382eef1f22670f7f4118c8c2dd222ec7ad009daf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2023-02-12T19:09:48Z</dcterms:modified>
  <cp:revision>205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